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5.jpg" ContentType="image/jpg"/>
  <Override PartName="/ppt/media/image6.jpg" ContentType="image/jpg"/>
  <Override PartName="/ppt/media/image8.jpg" ContentType="image/jpg"/>
  <Override PartName="/ppt/media/image10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29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2059305"/>
          </a:xfrm>
          <a:custGeom>
            <a:avLst/>
            <a:gdLst/>
            <a:ahLst/>
            <a:cxnLst/>
            <a:rect l="l" t="t" r="r" b="b"/>
            <a:pathLst>
              <a:path w="12192000" h="2059305">
                <a:moveTo>
                  <a:pt x="0" y="2058924"/>
                </a:moveTo>
                <a:lnTo>
                  <a:pt x="12192000" y="2058924"/>
                </a:lnTo>
                <a:lnTo>
                  <a:pt x="12192000" y="0"/>
                </a:lnTo>
                <a:lnTo>
                  <a:pt x="0" y="0"/>
                </a:lnTo>
                <a:lnTo>
                  <a:pt x="0" y="2058924"/>
                </a:lnTo>
                <a:close/>
              </a:path>
            </a:pathLst>
          </a:custGeom>
          <a:solidFill>
            <a:srgbClr val="099B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887723"/>
            <a:ext cx="12192000" cy="2970530"/>
          </a:xfrm>
          <a:custGeom>
            <a:avLst/>
            <a:gdLst/>
            <a:ahLst/>
            <a:cxnLst/>
            <a:rect l="l" t="t" r="r" b="b"/>
            <a:pathLst>
              <a:path w="12192000" h="2970529">
                <a:moveTo>
                  <a:pt x="0" y="2970275"/>
                </a:moveTo>
                <a:lnTo>
                  <a:pt x="12192000" y="2970275"/>
                </a:lnTo>
                <a:lnTo>
                  <a:pt x="12192000" y="0"/>
                </a:lnTo>
                <a:lnTo>
                  <a:pt x="0" y="0"/>
                </a:lnTo>
                <a:lnTo>
                  <a:pt x="0" y="2970275"/>
                </a:lnTo>
                <a:close/>
              </a:path>
            </a:pathLst>
          </a:custGeom>
          <a:solidFill>
            <a:srgbClr val="099B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2058923"/>
            <a:ext cx="12189460" cy="1828800"/>
          </a:xfrm>
          <a:custGeom>
            <a:avLst/>
            <a:gdLst/>
            <a:ahLst/>
            <a:cxnLst/>
            <a:rect l="l" t="t" r="r" b="b"/>
            <a:pathLst>
              <a:path w="12189460" h="1828800">
                <a:moveTo>
                  <a:pt x="0" y="1828800"/>
                </a:moveTo>
                <a:lnTo>
                  <a:pt x="12188952" y="1828800"/>
                </a:lnTo>
                <a:lnTo>
                  <a:pt x="12188952" y="0"/>
                </a:lnTo>
                <a:lnTo>
                  <a:pt x="0" y="0"/>
                </a:lnTo>
                <a:lnTo>
                  <a:pt x="0" y="1828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15589" y="2457069"/>
            <a:ext cx="6560820" cy="101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99B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99B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99B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99B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177165"/>
          </a:xfrm>
          <a:custGeom>
            <a:avLst/>
            <a:gdLst/>
            <a:ahLst/>
            <a:cxnLst/>
            <a:rect l="l" t="t" r="r" b="b"/>
            <a:pathLst>
              <a:path w="12192000" h="177165">
                <a:moveTo>
                  <a:pt x="0" y="176784"/>
                </a:moveTo>
                <a:lnTo>
                  <a:pt x="12192000" y="176784"/>
                </a:lnTo>
                <a:lnTo>
                  <a:pt x="12192000" y="0"/>
                </a:lnTo>
                <a:lnTo>
                  <a:pt x="0" y="0"/>
                </a:lnTo>
                <a:lnTo>
                  <a:pt x="0" y="176784"/>
                </a:lnTo>
                <a:close/>
              </a:path>
            </a:pathLst>
          </a:custGeom>
          <a:solidFill>
            <a:srgbClr val="099B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822704"/>
            <a:ext cx="12192000" cy="5035550"/>
          </a:xfrm>
          <a:custGeom>
            <a:avLst/>
            <a:gdLst/>
            <a:ahLst/>
            <a:cxnLst/>
            <a:rect l="l" t="t" r="r" b="b"/>
            <a:pathLst>
              <a:path w="12192000" h="5035550">
                <a:moveTo>
                  <a:pt x="0" y="5035295"/>
                </a:moveTo>
                <a:lnTo>
                  <a:pt x="12192000" y="5035295"/>
                </a:lnTo>
                <a:lnTo>
                  <a:pt x="12192000" y="0"/>
                </a:lnTo>
                <a:lnTo>
                  <a:pt x="0" y="0"/>
                </a:lnTo>
                <a:lnTo>
                  <a:pt x="0" y="5035295"/>
                </a:lnTo>
                <a:close/>
              </a:path>
            </a:pathLst>
          </a:custGeom>
          <a:solidFill>
            <a:srgbClr val="099B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176784"/>
            <a:ext cx="12189460" cy="1645920"/>
          </a:xfrm>
          <a:custGeom>
            <a:avLst/>
            <a:gdLst/>
            <a:ahLst/>
            <a:cxnLst/>
            <a:rect l="l" t="t" r="r" b="b"/>
            <a:pathLst>
              <a:path w="12189460" h="1645920">
                <a:moveTo>
                  <a:pt x="0" y="1645920"/>
                </a:moveTo>
                <a:lnTo>
                  <a:pt x="12188952" y="1645920"/>
                </a:lnTo>
                <a:lnTo>
                  <a:pt x="12188952" y="0"/>
                </a:lnTo>
                <a:lnTo>
                  <a:pt x="0" y="0"/>
                </a:lnTo>
                <a:lnTo>
                  <a:pt x="0" y="1645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81811" y="647776"/>
            <a:ext cx="962837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99B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1811" y="1847214"/>
            <a:ext cx="9628377" cy="1548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114800" y="2057400"/>
            <a:ext cx="8077200" cy="1895904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40005" marR="5080" indent="-27940">
              <a:lnSpc>
                <a:spcPct val="80000"/>
              </a:lnSpc>
              <a:spcBef>
                <a:spcPts val="960"/>
              </a:spcBef>
            </a:pPr>
            <a:r>
              <a:rPr spc="-100" dirty="0" smtClean="0"/>
              <a:t>PHONÉTIQ</a:t>
            </a:r>
            <a:r>
              <a:rPr lang="fr-FR" spc="-100" dirty="0" smtClean="0"/>
              <a:t>UE</a:t>
            </a:r>
            <a:br>
              <a:rPr lang="fr-FR" spc="-100" dirty="0" smtClean="0"/>
            </a:br>
            <a:r>
              <a:rPr lang="fr-FR" spc="-100" dirty="0" smtClean="0"/>
              <a:t>RYTHME</a:t>
            </a:r>
            <a:r>
              <a:rPr lang="fr-FR" spc="-140" dirty="0" smtClean="0"/>
              <a:t>, CORPS, </a:t>
            </a:r>
            <a:r>
              <a:rPr lang="fr-FR" spc="-140" dirty="0" smtClean="0"/>
              <a:t>MOUVEMENT</a:t>
            </a:r>
            <a:br>
              <a:rPr lang="fr-FR" spc="-140" dirty="0" smtClean="0"/>
            </a:br>
            <a:r>
              <a:rPr lang="fr-FR" spc="-140" dirty="0" smtClean="0"/>
              <a:t>NEURODIVERSITÉ</a:t>
            </a:r>
            <a:r>
              <a:rPr spc="-140" dirty="0" smtClean="0"/>
              <a:t> </a:t>
            </a:r>
            <a:r>
              <a:rPr lang="fr-FR" spc="-140" dirty="0" smtClean="0"/>
              <a:t/>
            </a:r>
            <a:br>
              <a:rPr lang="fr-FR" spc="-140" dirty="0" smtClean="0"/>
            </a:br>
            <a:r>
              <a:rPr spc="-85" dirty="0" smtClean="0">
                <a:solidFill>
                  <a:schemeClr val="tx2">
                    <a:lumMod val="75000"/>
                  </a:schemeClr>
                </a:solidFill>
              </a:rPr>
              <a:t>FORMATION</a:t>
            </a:r>
            <a:r>
              <a:rPr lang="fr-FR" spc="-85" dirty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spc="-8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229" dirty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spc="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75" dirty="0" smtClean="0">
                <a:solidFill>
                  <a:schemeClr val="tx2">
                    <a:lumMod val="75000"/>
                  </a:schemeClr>
                </a:solidFill>
              </a:rPr>
              <a:t>FORMATEURS</a:t>
            </a:r>
            <a:r>
              <a:rPr lang="fr-FR" spc="-17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pc="-175" dirty="0" smtClean="0">
                <a:solidFill>
                  <a:schemeClr val="tx2">
                    <a:lumMod val="75000"/>
                  </a:schemeClr>
                </a:solidFill>
              </a:rPr>
              <a:t>2024</a:t>
            </a:r>
            <a:endParaRPr spc="-175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72600" y="5791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Candy </a:t>
            </a:r>
            <a:r>
              <a:rPr lang="fr-FR" sz="2400" dirty="0" err="1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Raluy</a:t>
            </a:r>
            <a:endParaRPr lang="fr-FR" sz="24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419600"/>
            <a:ext cx="3311652" cy="22041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8" y="2057400"/>
            <a:ext cx="3602736" cy="1798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1811" y="647776"/>
            <a:ext cx="68465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15" dirty="0"/>
              <a:t>PROGRAMME </a:t>
            </a:r>
            <a:r>
              <a:rPr spc="-335" dirty="0"/>
              <a:t>DE </a:t>
            </a:r>
            <a:r>
              <a:rPr spc="-140" dirty="0"/>
              <a:t>LA </a:t>
            </a:r>
            <a:r>
              <a:rPr spc="-260" dirty="0"/>
              <a:t>MATINÉE</a:t>
            </a:r>
            <a:r>
              <a:rPr spc="-455" dirty="0"/>
              <a:t> </a:t>
            </a:r>
            <a:r>
              <a:rPr spc="-60" dirty="0"/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81811" y="1812163"/>
            <a:ext cx="8865235" cy="48295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spc="-140" dirty="0" smtClean="0">
                <a:solidFill>
                  <a:srgbClr val="FFFFFF"/>
                </a:solidFill>
                <a:latin typeface="Arial"/>
                <a:cs typeface="Arial"/>
              </a:rPr>
              <a:t>10:30-13:30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3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95" dirty="0" err="1" smtClean="0">
                <a:solidFill>
                  <a:srgbClr val="FFFFFF"/>
                </a:solidFill>
                <a:latin typeface="Arial"/>
                <a:cs typeface="Arial"/>
              </a:rPr>
              <a:t>Brise</a:t>
            </a:r>
            <a:r>
              <a:rPr sz="2400" spc="-95" dirty="0" smtClean="0">
                <a:solidFill>
                  <a:srgbClr val="FFFFFF"/>
                </a:solidFill>
                <a:latin typeface="Arial"/>
                <a:cs typeface="Arial"/>
              </a:rPr>
              <a:t>-glace </a:t>
            </a:r>
            <a:r>
              <a:rPr sz="2400" spc="-55" dirty="0" err="1">
                <a:solidFill>
                  <a:srgbClr val="FFFFFF"/>
                </a:solidFill>
                <a:latin typeface="Arial"/>
                <a:cs typeface="Arial"/>
              </a:rPr>
              <a:t>phonétique</a:t>
            </a:r>
            <a:r>
              <a:rPr sz="240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0" dirty="0" err="1" smtClean="0">
                <a:solidFill>
                  <a:srgbClr val="FFFFFF"/>
                </a:solidFill>
                <a:latin typeface="Arial"/>
                <a:cs typeface="Arial"/>
              </a:rPr>
              <a:t>kinesthésique</a:t>
            </a:r>
            <a:endParaRPr lang="fr-FR" sz="2400" spc="-8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95580" algn="l"/>
              </a:tabLst>
            </a:pPr>
            <a:endParaRPr lang="fr-FR"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95" dirty="0" smtClean="0">
                <a:solidFill>
                  <a:srgbClr val="FFFFFF"/>
                </a:solidFill>
                <a:latin typeface="Arial"/>
                <a:cs typeface="Arial"/>
              </a:rPr>
              <a:t>Travail</a:t>
            </a:r>
            <a:r>
              <a:rPr sz="2400" spc="-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24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rythme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perception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activités</a:t>
            </a: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Arial"/>
                <a:cs typeface="Arial"/>
              </a:rPr>
              <a:t>pratiques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dont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5" dirty="0" err="1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5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lang="fr-FR" sz="2400" spc="-105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lang="fr-FR" sz="2400" spc="-8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5" dirty="0" smtClean="0">
                <a:solidFill>
                  <a:srgbClr val="FFFFFF"/>
                </a:solidFill>
                <a:latin typeface="Arial"/>
                <a:cs typeface="Arial"/>
              </a:rPr>
              <a:t>langue</a:t>
            </a:r>
            <a:r>
              <a:rPr sz="2400" spc="-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5" dirty="0" err="1" smtClean="0">
                <a:solidFill>
                  <a:srgbClr val="FFFFFF"/>
                </a:solidFill>
                <a:latin typeface="Arial"/>
                <a:cs typeface="Arial"/>
              </a:rPr>
              <a:t>étrangère</a:t>
            </a:r>
            <a:endParaRPr lang="fr-FR" sz="2400" spc="-65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95580" algn="l"/>
              </a:tabLst>
            </a:pPr>
            <a:endParaRPr lang="fr-FR"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70" dirty="0" err="1" smtClean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r>
              <a:rPr sz="2400" spc="-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d’outils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techniques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alternatives</a:t>
            </a: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5" dirty="0" err="1">
                <a:solidFill>
                  <a:srgbClr val="FFFFFF"/>
                </a:solidFill>
                <a:latin typeface="Arial"/>
                <a:cs typeface="Arial"/>
              </a:rPr>
              <a:t>travailler</a:t>
            </a: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lang="fr-FR" sz="2400" spc="-70" dirty="0" smtClean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400" spc="-55" dirty="0" err="1" smtClean="0">
                <a:solidFill>
                  <a:srgbClr val="FFFFFF"/>
                </a:solidFill>
                <a:latin typeface="Arial"/>
                <a:cs typeface="Arial"/>
              </a:rPr>
              <a:t>phonétique</a:t>
            </a:r>
            <a:r>
              <a:rPr sz="2400" spc="-18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24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tous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moments</a:t>
            </a:r>
            <a:r>
              <a:rPr sz="24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5" dirty="0" err="1" smtClean="0">
                <a:solidFill>
                  <a:srgbClr val="FFFFFF"/>
                </a:solidFill>
                <a:latin typeface="Arial"/>
                <a:cs typeface="Arial"/>
              </a:rPr>
              <a:t>classe</a:t>
            </a:r>
            <a:r>
              <a:rPr lang="fr-FR" sz="2400" spc="-155" dirty="0" smtClean="0">
                <a:solidFill>
                  <a:srgbClr val="FFFFFF"/>
                </a:solidFill>
                <a:latin typeface="Arial"/>
                <a:cs typeface="Arial"/>
              </a:rPr>
              <a:t> et dispenser des cours vivants et rythmés 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fr-FR" sz="2400" spc="-175" dirty="0" smtClean="0">
                <a:solidFill>
                  <a:srgbClr val="FFFFFF"/>
                </a:solidFill>
                <a:latin typeface="Arial"/>
                <a:cs typeface="Arial"/>
              </a:rPr>
              <a:t>      </a:t>
            </a:r>
            <a:r>
              <a:rPr sz="2400" spc="-175" dirty="0" smtClean="0">
                <a:solidFill>
                  <a:srgbClr val="FFFFFF"/>
                </a:solidFill>
                <a:latin typeface="Arial"/>
                <a:cs typeface="Arial"/>
              </a:rPr>
              <a:t>Pause </a:t>
            </a:r>
            <a:r>
              <a:rPr sz="2400" spc="-75" dirty="0" err="1">
                <a:solidFill>
                  <a:srgbClr val="FFFFFF"/>
                </a:solidFill>
                <a:latin typeface="Arial"/>
                <a:cs typeface="Arial"/>
              </a:rPr>
              <a:t>déjeuner</a:t>
            </a:r>
            <a:r>
              <a:rPr sz="2400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647776"/>
            <a:ext cx="1518542" cy="12847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46" y="457200"/>
            <a:ext cx="3556000" cy="2667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1811" y="647776"/>
            <a:ext cx="7071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15" dirty="0"/>
              <a:t>PROGRAMME </a:t>
            </a:r>
            <a:r>
              <a:rPr spc="-335" dirty="0"/>
              <a:t>DE </a:t>
            </a:r>
            <a:r>
              <a:rPr spc="-275" dirty="0"/>
              <a:t>L’APRÈS-MIDI</a:t>
            </a:r>
            <a:r>
              <a:rPr spc="-285" dirty="0"/>
              <a:t> </a:t>
            </a:r>
            <a:r>
              <a:rPr spc="-60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1810" y="1847214"/>
            <a:ext cx="10224390" cy="2582117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lang="fr-FR" sz="2400" spc="-145" dirty="0" smtClean="0">
                <a:solidFill>
                  <a:srgbClr val="FFFFFF"/>
                </a:solidFill>
                <a:latin typeface="Arial"/>
                <a:cs typeface="Arial"/>
              </a:rPr>
              <a:t>     14:15-17:15</a:t>
            </a: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endParaRPr sz="2400" dirty="0">
              <a:latin typeface="Arial"/>
              <a:cs typeface="Arial"/>
            </a:endParaRPr>
          </a:p>
          <a:p>
            <a:pPr marL="355600" marR="5080" indent="-342900">
              <a:lnSpc>
                <a:spcPts val="2590"/>
              </a:lnSpc>
              <a:spcBef>
                <a:spcPts val="1445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95" dirty="0" smtClean="0">
                <a:solidFill>
                  <a:srgbClr val="FFFFFF"/>
                </a:solidFill>
                <a:latin typeface="Arial"/>
                <a:cs typeface="Arial"/>
              </a:rPr>
              <a:t>Travail</a:t>
            </a:r>
            <a:r>
              <a:rPr sz="2400" spc="-17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voyelles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expériences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sensori-motrices</a:t>
            </a:r>
            <a:r>
              <a:rPr sz="24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2400" spc="-45" dirty="0" err="1" smtClean="0">
                <a:solidFill>
                  <a:srgbClr val="FFFFFF"/>
                </a:solidFill>
                <a:latin typeface="Arial"/>
                <a:cs typeface="Arial"/>
              </a:rPr>
              <a:t>méthode</a:t>
            </a:r>
            <a:r>
              <a:rPr sz="2400" spc="-19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 err="1" smtClean="0">
                <a:solidFill>
                  <a:srgbClr val="FFFFFF"/>
                </a:solidFill>
                <a:latin typeface="Arial"/>
                <a:cs typeface="Arial"/>
              </a:rPr>
              <a:t>gestuelle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75" dirty="0" err="1" smtClean="0">
                <a:solidFill>
                  <a:srgbClr val="FFFFFF"/>
                </a:solidFill>
                <a:latin typeface="Arial"/>
                <a:cs typeface="Arial"/>
              </a:rPr>
              <a:t>Phonétique</a:t>
            </a:r>
            <a:r>
              <a:rPr sz="2400" spc="-17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corrective: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2400" spc="-315" dirty="0">
                <a:solidFill>
                  <a:srgbClr val="FFFFFF"/>
                </a:solidFill>
                <a:latin typeface="Arial"/>
                <a:cs typeface="Arial"/>
              </a:rPr>
              <a:t>[</a:t>
            </a:r>
            <a:r>
              <a:rPr sz="2400" spc="-18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2400" spc="-185" dirty="0" smtClean="0">
                <a:solidFill>
                  <a:srgbClr val="FFFFFF"/>
                </a:solidFill>
                <a:latin typeface="Arial"/>
                <a:cs typeface="Arial"/>
              </a:rPr>
              <a:t>ᴚ ] </a:t>
            </a:r>
            <a:r>
              <a:rPr sz="2400" spc="10" dirty="0" smtClean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400" spc="-18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Arial"/>
                <a:cs typeface="Arial"/>
              </a:rPr>
              <a:t>méthode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verbo-tonale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05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Appropriation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24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2400" spc="-315" dirty="0">
                <a:solidFill>
                  <a:srgbClr val="FFFFFF"/>
                </a:solidFill>
                <a:latin typeface="Arial"/>
                <a:cs typeface="Arial"/>
              </a:rPr>
              <a:t>[</a:t>
            </a:r>
            <a:r>
              <a:rPr lang="fr-FR" sz="2400" spc="-185" dirty="0">
                <a:solidFill>
                  <a:srgbClr val="FFFFFF"/>
                </a:solidFill>
                <a:latin typeface="Arial"/>
                <a:cs typeface="Arial"/>
              </a:rPr>
              <a:t> ᴚ ]</a:t>
            </a:r>
            <a:r>
              <a:rPr sz="2400" spc="-18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plaisir</a:t>
            </a: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30" dirty="0" smtClean="0">
                <a:solidFill>
                  <a:srgbClr val="FFFFFF"/>
                </a:solidFill>
                <a:latin typeface="Arial"/>
                <a:cs typeface="Arial"/>
              </a:rPr>
              <a:t>sons</a:t>
            </a:r>
            <a:r>
              <a:rPr lang="fr-FR" sz="2400" spc="-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30" dirty="0" smtClean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400" spc="-19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rythme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poésie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0" y="4572000"/>
            <a:ext cx="3505200" cy="2143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48400" y="4572000"/>
            <a:ext cx="2895600" cy="2143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744941"/>
            <a:ext cx="1422400" cy="1203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1811" y="647776"/>
            <a:ext cx="8416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45" dirty="0"/>
              <a:t>INFORMATIONS </a:t>
            </a:r>
            <a:r>
              <a:rPr spc="-310" dirty="0"/>
              <a:t>COMPLÉMENTAIRES</a:t>
            </a:r>
            <a:r>
              <a:rPr spc="-450" dirty="0"/>
              <a:t> </a:t>
            </a:r>
            <a:r>
              <a:rPr spc="-60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1811" y="1988946"/>
            <a:ext cx="9362440" cy="4154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165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activités</a:t>
            </a:r>
            <a:r>
              <a:rPr sz="24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''clés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main''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24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Arial"/>
                <a:cs typeface="Arial"/>
              </a:rPr>
              <a:t>classe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0" dirty="0" err="1">
                <a:solidFill>
                  <a:srgbClr val="FFFFFF"/>
                </a:solidFill>
                <a:latin typeface="Arial"/>
                <a:cs typeface="Arial"/>
              </a:rPr>
              <a:t>seront</a:t>
            </a:r>
            <a:r>
              <a:rPr sz="24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0" dirty="0" err="1" smtClean="0">
                <a:solidFill>
                  <a:srgbClr val="FFFFFF"/>
                </a:solidFill>
                <a:latin typeface="Arial"/>
                <a:cs typeface="Arial"/>
              </a:rPr>
              <a:t>proposées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"/>
            </a:pPr>
            <a:endParaRPr sz="27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2590"/>
              </a:lnSpc>
              <a:spcBef>
                <a:spcPts val="2335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Exposition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24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langue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inconnue</a:t>
            </a:r>
            <a:r>
              <a:rPr sz="24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4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apprentissage</a:t>
            </a:r>
            <a:r>
              <a:rPr sz="24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quelques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Arial"/>
                <a:cs typeface="Arial"/>
              </a:rPr>
              <a:t>phrases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d'un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court</a:t>
            </a:r>
            <a:r>
              <a:rPr sz="2400" spc="-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poème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/>
              <a:buChar char=""/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FF"/>
              </a:buClr>
              <a:buFont typeface="Wingdings"/>
              <a:buChar char=""/>
            </a:pPr>
            <a:endParaRPr sz="2250" dirty="0">
              <a:latin typeface="Times New Roman"/>
              <a:cs typeface="Times New Roman"/>
            </a:endParaRPr>
          </a:p>
          <a:p>
            <a:pPr marL="355600" marR="2439035" indent="-342900">
              <a:lnSpc>
                <a:spcPts val="2590"/>
              </a:lnSpc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méthodes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non</a:t>
            </a:r>
            <a:r>
              <a:rPr sz="2400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conventionnelles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pour  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l'enseignement/apprentissage </a:t>
            </a:r>
            <a:r>
              <a:rPr sz="2400" spc="-70" dirty="0" err="1">
                <a:solidFill>
                  <a:srgbClr val="FFFFFF"/>
                </a:solidFill>
                <a:latin typeface="Arial"/>
                <a:cs typeface="Arial"/>
              </a:rPr>
              <a:t>d'une</a:t>
            </a:r>
            <a:r>
              <a:rPr sz="240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80" dirty="0" smtClean="0">
                <a:solidFill>
                  <a:srgbClr val="FFFFFF"/>
                </a:solidFill>
                <a:latin typeface="Arial"/>
                <a:cs typeface="Arial"/>
              </a:rPr>
              <a:t>langue</a:t>
            </a:r>
            <a:endParaRPr lang="fr-FR" sz="2400" spc="-8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355600" marR="2439035" indent="-342900">
              <a:lnSpc>
                <a:spcPts val="2590"/>
              </a:lnSpc>
              <a:buFont typeface="Wingdings" panose="05000000000000000000" pitchFamily="2" charset="2"/>
              <a:buChar char="ü"/>
              <a:tabLst>
                <a:tab pos="195580" algn="l"/>
              </a:tabLst>
            </a:pPr>
            <a:endParaRPr lang="fr-FR" sz="2400" spc="-8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55600" marR="2439035" indent="-342900">
              <a:lnSpc>
                <a:spcPts val="2590"/>
              </a:lnSpc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lang="fr-FR" sz="2400" spc="-80" dirty="0" smtClean="0">
                <a:solidFill>
                  <a:srgbClr val="FFFFFF"/>
                </a:solidFill>
                <a:latin typeface="Arial"/>
                <a:cs typeface="Arial"/>
              </a:rPr>
              <a:t>Outils et techniques de remédiation pour étudiants ayant des difficultés d’apprentissag</a:t>
            </a:r>
            <a:r>
              <a:rPr lang="fr-FR" sz="2400" spc="-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77783" y="4820411"/>
            <a:ext cx="2554224" cy="1699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676059"/>
            <a:ext cx="1434211" cy="1213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1811" y="647776"/>
            <a:ext cx="8416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45" dirty="0"/>
              <a:t>INFORMATIONS </a:t>
            </a:r>
            <a:r>
              <a:rPr spc="-310" dirty="0"/>
              <a:t>COMPLÉMENTAIRES</a:t>
            </a:r>
            <a:r>
              <a:rPr spc="-450" dirty="0"/>
              <a:t> </a:t>
            </a:r>
            <a:r>
              <a:rPr spc="-60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1811" y="1746988"/>
            <a:ext cx="9099550" cy="2284600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15"/>
              </a:spcBef>
              <a:buFont typeface="Wingdings" panose="05000000000000000000" pitchFamily="2" charset="2"/>
              <a:buChar char="ü"/>
              <a:tabLst>
                <a:tab pos="255904" algn="l"/>
                <a:tab pos="256540" algn="l"/>
              </a:tabLst>
            </a:pPr>
            <a:r>
              <a:rPr sz="2400" spc="-75" dirty="0" err="1" smtClean="0">
                <a:solidFill>
                  <a:srgbClr val="FFFFFF"/>
                </a:solidFill>
                <a:latin typeface="Arial"/>
                <a:cs typeface="Arial"/>
              </a:rPr>
              <a:t>Prévoir</a:t>
            </a:r>
            <a:r>
              <a:rPr sz="2400" spc="-18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24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60" dirty="0" err="1">
                <a:solidFill>
                  <a:srgbClr val="FFFFFF"/>
                </a:solidFill>
                <a:latin typeface="Arial"/>
                <a:cs typeface="Arial"/>
              </a:rPr>
              <a:t>tenue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40" dirty="0" err="1" smtClean="0">
                <a:solidFill>
                  <a:srgbClr val="FFFFFF"/>
                </a:solidFill>
                <a:latin typeface="Arial"/>
                <a:cs typeface="Arial"/>
              </a:rPr>
              <a:t>confortable</a:t>
            </a:r>
            <a:r>
              <a:rPr lang="fr-FR" sz="2400" spc="-4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400" spc="-105" dirty="0" err="1" smtClean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2400" spc="-17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0" dirty="0" err="1">
                <a:solidFill>
                  <a:srgbClr val="FFFFFF"/>
                </a:solidFill>
                <a:latin typeface="Arial"/>
                <a:cs typeface="Arial"/>
              </a:rPr>
              <a:t>bouteille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90" dirty="0" err="1" smtClean="0">
                <a:solidFill>
                  <a:srgbClr val="FFFFFF"/>
                </a:solidFill>
                <a:latin typeface="Arial"/>
                <a:cs typeface="Arial"/>
              </a:rPr>
              <a:t>d'eau</a:t>
            </a:r>
            <a:r>
              <a:rPr lang="fr-FR" sz="2400" spc="-90" dirty="0" smtClean="0">
                <a:solidFill>
                  <a:srgbClr val="FFFFFF"/>
                </a:solidFill>
                <a:latin typeface="Arial"/>
                <a:cs typeface="Arial"/>
              </a:rPr>
              <a:t> et de quoi noter et se restaurer  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2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plupart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activités</a:t>
            </a:r>
            <a:r>
              <a:rPr sz="24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sont</a:t>
            </a:r>
            <a:r>
              <a:rPr sz="24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réalisées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Arial"/>
                <a:cs typeface="Arial"/>
              </a:rPr>
              <a:t>debout</a:t>
            </a:r>
            <a:r>
              <a:rPr sz="2400" spc="-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4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 err="1" smtClean="0">
                <a:solidFill>
                  <a:srgbClr val="FFFFFF"/>
                </a:solidFill>
                <a:latin typeface="Arial"/>
                <a:cs typeface="Arial"/>
              </a:rPr>
              <a:t>mouvement</a:t>
            </a:r>
            <a:endParaRPr lang="fr-FR" sz="2400" spc="-5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20"/>
              </a:spcBef>
              <a:buFont typeface="Wingdings" panose="05000000000000000000" pitchFamily="2" charset="2"/>
              <a:buChar char="ü"/>
              <a:tabLst>
                <a:tab pos="195580" algn="l"/>
              </a:tabLst>
            </a:pPr>
            <a:r>
              <a:rPr lang="fr-FR" sz="2400" spc="-50" dirty="0" smtClean="0">
                <a:solidFill>
                  <a:srgbClr val="FFFFFF"/>
                </a:solidFill>
                <a:latin typeface="Arial"/>
                <a:cs typeface="Arial"/>
              </a:rPr>
              <a:t>Je vous envoie un </a:t>
            </a:r>
            <a:r>
              <a:rPr lang="fr-FR" sz="2400" spc="-50" dirty="0" smtClean="0">
                <a:solidFill>
                  <a:srgbClr val="FFFFFF"/>
                </a:solidFill>
                <a:latin typeface="Arial"/>
                <a:cs typeface="Arial"/>
              </a:rPr>
              <a:t>PPT et un PADLET </a:t>
            </a:r>
            <a:r>
              <a:rPr lang="fr-FR" sz="2400" spc="-50" dirty="0" smtClean="0">
                <a:solidFill>
                  <a:srgbClr val="FFFFFF"/>
                </a:solidFill>
                <a:latin typeface="Arial"/>
                <a:cs typeface="Arial"/>
              </a:rPr>
              <a:t>avec le déroulé de la formation </a:t>
            </a:r>
            <a:r>
              <a:rPr lang="fr-FR" sz="2400" spc="-50" dirty="0" smtClean="0">
                <a:solidFill>
                  <a:srgbClr val="FFFFFF"/>
                </a:solidFill>
                <a:latin typeface="Arial"/>
                <a:cs typeface="Arial"/>
              </a:rPr>
              <a:t>et des supports pédagogiques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4739" y="4038600"/>
            <a:ext cx="1914144" cy="2551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91800"/>
            <a:ext cx="1397000" cy="11819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038600"/>
            <a:ext cx="3654593" cy="2057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586" y="3886200"/>
            <a:ext cx="3320472" cy="2209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301" y="4495800"/>
            <a:ext cx="3378399" cy="1899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193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MV Boli</vt:lpstr>
      <vt:lpstr>Times New Roman</vt:lpstr>
      <vt:lpstr>Wingdings</vt:lpstr>
      <vt:lpstr>Office Theme</vt:lpstr>
      <vt:lpstr>PHONÉTIQUE RYTHME, CORPS, MOUVEMENT NEURODIVERSITÉ  FORMATIONS DE FORMATEURS 2024</vt:lpstr>
      <vt:lpstr>PROGRAMME DE LA MATINÉE :</vt:lpstr>
      <vt:lpstr>PROGRAMME DE L’APRÈS-MIDI :</vt:lpstr>
      <vt:lpstr>INFORMATIONS COMPLÉMENTAIRES :</vt:lpstr>
      <vt:lpstr>INFORMATIONS COMPLÉMENTAIRES 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PhonÉtique et kinesthÉsie formation de formateurs</dc:title>
  <dc:creator>Ninou</dc:creator>
  <cp:lastModifiedBy>C</cp:lastModifiedBy>
  <cp:revision>18</cp:revision>
  <dcterms:created xsi:type="dcterms:W3CDTF">2019-04-24T20:20:31Z</dcterms:created>
  <dcterms:modified xsi:type="dcterms:W3CDTF">2024-02-29T12:30:20Z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2019-02-06T00:00:00Z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2019-04-24T00:00:00Z</vt:filetime>
  </property>
</Properties>
</file>