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61" r:id="rId2"/>
    <p:sldId id="257" r:id="rId3"/>
    <p:sldId id="258" r:id="rId4"/>
    <p:sldId id="259" r:id="rId5"/>
    <p:sldId id="260" r:id="rId6"/>
  </p:sldIdLst>
  <p:sldSz cx="12192000" cy="6858000"/>
  <p:notesSz cx="12192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518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961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263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971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166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99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97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592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864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74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559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504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0748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199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150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602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781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224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3194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514088" y="762000"/>
            <a:ext cx="7391400" cy="4210383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40005" marR="5080" indent="-27940">
              <a:lnSpc>
                <a:spcPct val="80000"/>
              </a:lnSpc>
              <a:spcBef>
                <a:spcPts val="960"/>
              </a:spcBef>
            </a:pPr>
            <a:r>
              <a:rPr lang="fr-FR" sz="4000" spc="-100" dirty="0" smtClean="0"/>
              <a:t>ENSEIGNER LE FRANÇAIS</a:t>
            </a:r>
            <a:br>
              <a:rPr lang="fr-FR" sz="4000" spc="-100" dirty="0" smtClean="0"/>
            </a:br>
            <a:r>
              <a:rPr lang="fr-FR" sz="4000" spc="-100" dirty="0" smtClean="0"/>
              <a:t>AUTREMENT : </a:t>
            </a:r>
            <a:br>
              <a:rPr lang="fr-FR" sz="4000" spc="-100" dirty="0" smtClean="0"/>
            </a:br>
            <a:r>
              <a:rPr lang="fr-FR" sz="4000" spc="-100" dirty="0" smtClean="0"/>
              <a:t> </a:t>
            </a:r>
            <a:br>
              <a:rPr lang="fr-FR" sz="4000" spc="-100" dirty="0" smtClean="0"/>
            </a:br>
            <a:r>
              <a:rPr lang="fr-FR" sz="4000" spc="-100" dirty="0" smtClean="0"/>
              <a:t>MUSIQUE, RYTHME, POÉSIE</a:t>
            </a:r>
            <a:br>
              <a:rPr lang="fr-FR" sz="4000" spc="-100" dirty="0" smtClean="0"/>
            </a:br>
            <a:r>
              <a:rPr lang="fr-FR" sz="4000" spc="-140" dirty="0" smtClean="0"/>
              <a:t>CORPS &amp; MOUVEMENT </a:t>
            </a:r>
            <a:r>
              <a:rPr lang="fr-FR" sz="4400" spc="-140" dirty="0" smtClean="0"/>
              <a:t/>
            </a:r>
            <a:br>
              <a:rPr lang="fr-FR" sz="4400" spc="-140" dirty="0" smtClean="0"/>
            </a:br>
            <a:r>
              <a:rPr sz="4400" spc="-140" dirty="0" smtClean="0"/>
              <a:t> </a:t>
            </a:r>
            <a:r>
              <a:rPr lang="fr-FR" sz="4400" spc="-140" dirty="0" smtClean="0"/>
              <a:t/>
            </a:r>
            <a:br>
              <a:rPr lang="fr-FR" sz="4400" spc="-140" dirty="0" smtClean="0"/>
            </a:br>
            <a:r>
              <a:rPr sz="4400" spc="-85" dirty="0" smtClean="0">
                <a:solidFill>
                  <a:schemeClr val="tx2">
                    <a:lumMod val="75000"/>
                  </a:schemeClr>
                </a:solidFill>
              </a:rPr>
              <a:t>FORMATION </a:t>
            </a:r>
            <a:r>
              <a:rPr sz="4400" spc="-229" dirty="0">
                <a:solidFill>
                  <a:schemeClr val="tx2">
                    <a:lumMod val="75000"/>
                  </a:schemeClr>
                </a:solidFill>
              </a:rPr>
              <a:t>DE</a:t>
            </a:r>
            <a:r>
              <a:rPr sz="4400" spc="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4400" spc="-175" dirty="0" smtClean="0">
                <a:solidFill>
                  <a:schemeClr val="tx2">
                    <a:lumMod val="75000"/>
                  </a:schemeClr>
                </a:solidFill>
              </a:rPr>
              <a:t>FORMATEURS</a:t>
            </a:r>
            <a:r>
              <a:rPr lang="fr-FR" sz="4400" spc="-17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z="4400" spc="-175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86800" y="55626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00F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Candy </a:t>
            </a:r>
            <a:r>
              <a:rPr lang="fr-FR" sz="3600" dirty="0" err="1" smtClean="0">
                <a:solidFill>
                  <a:srgbClr val="00F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Raluy</a:t>
            </a:r>
            <a:endParaRPr lang="fr-FR" sz="3600" dirty="0">
              <a:solidFill>
                <a:srgbClr val="00FFFF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48456"/>
            <a:ext cx="1912888" cy="24521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3602736" cy="179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3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7739" y="312737"/>
            <a:ext cx="7018403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315" dirty="0"/>
              <a:t>PROGRAMME </a:t>
            </a:r>
            <a:r>
              <a:rPr lang="fr-FR" sz="3200" spc="-315" dirty="0" smtClean="0"/>
              <a:t> MATINÉE</a:t>
            </a:r>
            <a:r>
              <a:rPr lang="fr-FR" sz="3200" spc="-335" dirty="0" smtClean="0"/>
              <a:t> </a:t>
            </a:r>
            <a:r>
              <a:rPr lang="fr-FR" sz="3200" spc="-60" dirty="0" smtClean="0"/>
              <a:t> (3h) </a:t>
            </a:r>
            <a:r>
              <a:rPr lang="fr-FR" spc="-60" dirty="0" smtClean="0"/>
              <a:t/>
            </a:r>
            <a:br>
              <a:rPr lang="fr-FR" spc="-60" dirty="0" smtClean="0"/>
            </a:br>
            <a:r>
              <a:rPr lang="fr-FR" sz="2000" spc="-60" dirty="0" smtClean="0">
                <a:solidFill>
                  <a:srgbClr val="99CCFF"/>
                </a:solidFill>
              </a:rPr>
              <a:t>Des cours dynamiques qui priorisent la prononciation et le plaisir de s’exprimer</a:t>
            </a:r>
            <a:endParaRPr sz="8000" spc="-60" dirty="0">
              <a:solidFill>
                <a:srgbClr val="99CCFF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7368" y="1295400"/>
            <a:ext cx="8865235" cy="65582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tabLst>
                <a:tab pos="195580" algn="l"/>
              </a:tabLst>
            </a:pPr>
            <a:r>
              <a:rPr lang="fr-FR" sz="2000" spc="-80" dirty="0" smtClean="0">
                <a:latin typeface="Arial"/>
                <a:cs typeface="Arial"/>
              </a:rPr>
              <a:t>----------------------------------------------------------------------------------------------------------------</a:t>
            </a:r>
          </a:p>
          <a:p>
            <a:pPr marL="355600" indent="-342900">
              <a:lnSpc>
                <a:spcPct val="100000"/>
              </a:lnSpc>
              <a:buFont typeface="Wingdings" panose="05000000000000000000" pitchFamily="2" charset="2"/>
              <a:buChar char="ü"/>
              <a:tabLst>
                <a:tab pos="195580" algn="l"/>
              </a:tabLst>
            </a:pPr>
            <a:endParaRPr lang="fr-FR" sz="2000" spc="-80" dirty="0" smtClean="0">
              <a:solidFill>
                <a:srgbClr val="FFC000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lang="fr-FR" sz="2000" spc="-80" dirty="0" smtClean="0">
                <a:solidFill>
                  <a:srgbClr val="FFC000"/>
                </a:solidFill>
                <a:latin typeface="Arial"/>
                <a:cs typeface="Arial"/>
              </a:rPr>
              <a:t>Brise-glace original </a:t>
            </a:r>
            <a:r>
              <a:rPr lang="fr-FR" sz="2000" spc="-80" dirty="0" smtClean="0">
                <a:solidFill>
                  <a:srgbClr val="FFFFFF"/>
                </a:solidFill>
                <a:latin typeface="Arial"/>
                <a:cs typeface="Arial"/>
              </a:rPr>
              <a:t>: ton prénom en musique </a:t>
            </a:r>
          </a:p>
          <a:p>
            <a:pPr marL="12700">
              <a:lnSpc>
                <a:spcPct val="100000"/>
              </a:lnSpc>
              <a:tabLst>
                <a:tab pos="195580" algn="l"/>
              </a:tabLst>
            </a:pPr>
            <a:endParaRPr lang="fr-FR" sz="2000" spc="-8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15"/>
              </a:spcBef>
              <a:buFont typeface="Wingdings" panose="05000000000000000000" pitchFamily="2" charset="2"/>
              <a:buChar char="ü"/>
            </a:pPr>
            <a:r>
              <a:rPr lang="fr-FR" sz="2000" spc="-80" dirty="0" smtClean="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lang="fr-FR" sz="2000" spc="-145" dirty="0">
                <a:solidFill>
                  <a:srgbClr val="FFC000"/>
                </a:solidFill>
                <a:latin typeface="Arial"/>
                <a:cs typeface="Arial"/>
              </a:rPr>
              <a:t>« Les liaisons </a:t>
            </a:r>
            <a:r>
              <a:rPr lang="fr-FR" sz="2000" spc="-145" dirty="0">
                <a:latin typeface="Arial"/>
                <a:cs typeface="Arial"/>
              </a:rPr>
              <a:t>dangereuses » </a:t>
            </a: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lang="fr-FR" sz="2000" spc="-145" dirty="0">
                <a:latin typeface="Arial"/>
                <a:cs typeface="Arial"/>
              </a:rPr>
              <a:t> - activités mêlant théorie et pratique sur les liaisons</a:t>
            </a:r>
          </a:p>
          <a:p>
            <a:pPr marL="12700">
              <a:lnSpc>
                <a:spcPct val="100000"/>
              </a:lnSpc>
              <a:tabLst>
                <a:tab pos="195580" algn="l"/>
              </a:tabLst>
            </a:pPr>
            <a:r>
              <a:rPr lang="fr-FR" sz="2000" spc="-80" dirty="0" smtClean="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endParaRPr lang="fr-FR"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lang="fr-FR" sz="2000" spc="-70" dirty="0" smtClean="0">
                <a:solidFill>
                  <a:srgbClr val="FFC000"/>
                </a:solidFill>
                <a:latin typeface="Arial"/>
                <a:cs typeface="Arial"/>
              </a:rPr>
              <a:t>Poésie, sons et corps </a:t>
            </a: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FontTx/>
              <a:buChar char="-"/>
              <a:tabLst>
                <a:tab pos="195580" algn="l"/>
              </a:tabLst>
            </a:pPr>
            <a:r>
              <a:rPr lang="fr-FR" sz="2000" spc="-70" dirty="0" smtClean="0">
                <a:latin typeface="Arial"/>
                <a:cs typeface="Arial"/>
              </a:rPr>
              <a:t>Poème exploitable pour tous les publics. </a:t>
            </a:r>
            <a:r>
              <a:rPr lang="fr-FR" sz="2000" spc="-70" dirty="0">
                <a:latin typeface="Arial"/>
                <a:cs typeface="Arial"/>
              </a:rPr>
              <a:t>A</a:t>
            </a:r>
            <a:r>
              <a:rPr lang="fr-FR" sz="2000" spc="-70" dirty="0" smtClean="0">
                <a:latin typeface="Arial"/>
                <a:cs typeface="Arial"/>
              </a:rPr>
              <a:t>ctivités faisant appel au rythme, au corps, aux gestes, à la voix pour intégrer la prosodie et les </a:t>
            </a:r>
          </a:p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195580" algn="l"/>
              </a:tabLst>
            </a:pPr>
            <a:r>
              <a:rPr lang="fr-FR" sz="2000" spc="-70" dirty="0" smtClean="0">
                <a:latin typeface="Arial"/>
                <a:cs typeface="Arial"/>
              </a:rPr>
              <a:t>      phonèmes du français</a:t>
            </a: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FontTx/>
              <a:buChar char="-"/>
              <a:tabLst>
                <a:tab pos="195580" algn="l"/>
              </a:tabLst>
            </a:pPr>
            <a:r>
              <a:rPr lang="fr-FR" sz="2000" spc="-70" dirty="0" smtClean="0">
                <a:latin typeface="Arial"/>
                <a:cs typeface="Arial"/>
              </a:rPr>
              <a:t>Expérience du « haïku » </a:t>
            </a:r>
          </a:p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195580" algn="l"/>
              </a:tabLst>
            </a:pPr>
            <a:endParaRPr lang="fr-FR" sz="2000" spc="-70" dirty="0" smtClean="0">
              <a:latin typeface="Arial"/>
              <a:cs typeface="Arial"/>
            </a:endParaRPr>
          </a:p>
          <a:p>
            <a:pPr marL="355600" indent="-342900">
              <a:spcBef>
                <a:spcPts val="540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lang="fr-FR" sz="2000" spc="-70" dirty="0">
                <a:solidFill>
                  <a:srgbClr val="FFC000"/>
                </a:solidFill>
                <a:latin typeface="Arial"/>
                <a:cs typeface="Arial"/>
              </a:rPr>
              <a:t>Les salutation en 10 minutes dans une langue inconnue </a:t>
            </a:r>
            <a:r>
              <a:rPr lang="fr-FR" sz="2000" spc="-70" dirty="0">
                <a:latin typeface="Arial"/>
                <a:cs typeface="Arial"/>
              </a:rPr>
              <a:t>sans passer par l’écrit. </a:t>
            </a:r>
            <a:endParaRPr lang="fr-FR" sz="2000" spc="-70" dirty="0" smtClean="0">
              <a:latin typeface="Arial"/>
              <a:cs typeface="Arial"/>
            </a:endParaRPr>
          </a:p>
          <a:p>
            <a:pPr marL="12700">
              <a:spcBef>
                <a:spcPts val="540"/>
              </a:spcBef>
              <a:tabLst>
                <a:tab pos="195580" algn="l"/>
              </a:tabLst>
            </a:pPr>
            <a:r>
              <a:rPr lang="fr-FR" sz="2000" spc="-70" dirty="0" smtClean="0">
                <a:latin typeface="Arial"/>
                <a:cs typeface="Arial"/>
              </a:rPr>
              <a:t>-	   Techniques </a:t>
            </a:r>
            <a:r>
              <a:rPr lang="fr-FR" sz="2000" spc="-70" dirty="0">
                <a:latin typeface="Arial"/>
                <a:cs typeface="Arial"/>
              </a:rPr>
              <a:t>de </a:t>
            </a:r>
            <a:r>
              <a:rPr lang="fr-FR" sz="2000" spc="-70" dirty="0" smtClean="0">
                <a:latin typeface="Arial"/>
                <a:cs typeface="Arial"/>
              </a:rPr>
              <a:t>mémorisation</a:t>
            </a:r>
          </a:p>
          <a:p>
            <a:pPr marL="12700">
              <a:spcBef>
                <a:spcPts val="540"/>
              </a:spcBef>
              <a:tabLst>
                <a:tab pos="195580" algn="l"/>
              </a:tabLst>
            </a:pPr>
            <a:endParaRPr lang="fr-FR" sz="2000" spc="-7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fr-FR" sz="2000" spc="-175" dirty="0" smtClean="0">
                <a:solidFill>
                  <a:srgbClr val="FFFFFF"/>
                </a:solidFill>
                <a:latin typeface="Arial"/>
                <a:cs typeface="Arial"/>
              </a:rPr>
              <a:t>    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" y="75603"/>
            <a:ext cx="1383536" cy="11705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3276600"/>
            <a:ext cx="3574896" cy="2382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AutoShape 3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9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AutoShape 8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AutoShape 12"/>
          <p:cNvSpPr>
            <a:spLocks noChangeAspect="1" noChangeArrowheads="1"/>
          </p:cNvSpPr>
          <p:nvPr/>
        </p:nvSpPr>
        <p:spPr bwMode="auto">
          <a:xfrm>
            <a:off x="457200" y="457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AutoShape 11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475" y="227864"/>
            <a:ext cx="3896525" cy="25922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905000"/>
            <a:ext cx="2359839" cy="14896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5305" y="228600"/>
            <a:ext cx="8928989" cy="20435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fr-FR" sz="3200" spc="-315" dirty="0" smtClean="0"/>
              <a:t>PROGRAMME</a:t>
            </a:r>
            <a:r>
              <a:rPr lang="fr-FR" sz="3200" spc="-315" dirty="0"/>
              <a:t> </a:t>
            </a:r>
            <a:r>
              <a:rPr lang="fr-FR" sz="3200" spc="-315" dirty="0" smtClean="0"/>
              <a:t>APRÈS-MIDI</a:t>
            </a:r>
            <a:r>
              <a:rPr lang="fr-FR" sz="3200" spc="-140" dirty="0" smtClean="0"/>
              <a:t> (3H) </a:t>
            </a:r>
            <a:r>
              <a:rPr lang="fr-FR" sz="2400" spc="-60" dirty="0"/>
              <a:t/>
            </a:r>
            <a:br>
              <a:rPr lang="fr-FR" sz="2400" spc="-60" dirty="0"/>
            </a:br>
            <a:r>
              <a:rPr lang="fr-FR" sz="2000" spc="-60" dirty="0" smtClean="0">
                <a:solidFill>
                  <a:srgbClr val="99CCFF"/>
                </a:solidFill>
              </a:rPr>
              <a:t>Comment aborder la conjugaison de manière non conventionnelle </a:t>
            </a:r>
            <a:r>
              <a:rPr lang="fr-FR" sz="2000" spc="-60" dirty="0">
                <a:solidFill>
                  <a:srgbClr val="99CCFF"/>
                </a:solidFill>
              </a:rPr>
              <a:t/>
            </a:r>
            <a:br>
              <a:rPr lang="fr-FR" sz="2000" spc="-60" dirty="0">
                <a:solidFill>
                  <a:srgbClr val="99CCFF"/>
                </a:solidFill>
              </a:rPr>
            </a:br>
            <a:r>
              <a:rPr lang="fr-FR" sz="2000" spc="-60" dirty="0" smtClean="0">
                <a:solidFill>
                  <a:srgbClr val="99CCFF"/>
                </a:solidFill>
              </a:rPr>
              <a:t>- pour développer les compétences communicatives et la confiance en soi</a:t>
            </a:r>
            <a:br>
              <a:rPr lang="fr-FR" sz="2000" spc="-60" dirty="0" smtClean="0">
                <a:solidFill>
                  <a:srgbClr val="99CCFF"/>
                </a:solidFill>
              </a:rPr>
            </a:br>
            <a:r>
              <a:rPr lang="fr-FR" sz="2000" spc="-60" dirty="0" smtClean="0">
                <a:solidFill>
                  <a:srgbClr val="99CCFF"/>
                </a:solidFill>
              </a:rPr>
              <a:t>- dynamiser la classe et favoriser la mémorisation </a:t>
            </a:r>
            <a:br>
              <a:rPr lang="fr-FR" sz="2000" spc="-60" dirty="0" smtClean="0">
                <a:solidFill>
                  <a:srgbClr val="99CCFF"/>
                </a:solidFill>
              </a:rPr>
            </a:br>
            <a:r>
              <a:rPr lang="fr-FR" sz="2000" spc="-60" dirty="0" smtClean="0">
                <a:solidFill>
                  <a:schemeClr val="tx1"/>
                </a:solidFill>
              </a:rPr>
              <a:t>--------------------------------------------------------------------------------------------------------------------</a:t>
            </a:r>
            <a:r>
              <a:rPr lang="fr-FR" sz="2000" spc="-60" dirty="0" smtClean="0">
                <a:solidFill>
                  <a:srgbClr val="99CCFF"/>
                </a:solidFill>
              </a:rPr>
              <a:t/>
            </a:r>
            <a:br>
              <a:rPr lang="fr-FR" sz="2000" spc="-60" dirty="0" smtClean="0">
                <a:solidFill>
                  <a:srgbClr val="99CCFF"/>
                </a:solidFill>
              </a:rPr>
            </a:br>
            <a:endParaRPr sz="2000" spc="-60" dirty="0"/>
          </a:p>
        </p:txBody>
      </p:sp>
      <p:sp>
        <p:nvSpPr>
          <p:cNvPr id="3" name="object 3"/>
          <p:cNvSpPr txBox="1"/>
          <p:nvPr/>
        </p:nvSpPr>
        <p:spPr>
          <a:xfrm>
            <a:off x="1295400" y="2286000"/>
            <a:ext cx="10224390" cy="4767331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15"/>
              </a:spcBef>
              <a:buFont typeface="Wingdings" panose="05000000000000000000" pitchFamily="2" charset="2"/>
              <a:buChar char="ü"/>
            </a:pPr>
            <a:r>
              <a:rPr lang="fr-FR" sz="2000" spc="-145" dirty="0" smtClean="0">
                <a:latin typeface="Arial"/>
                <a:cs typeface="Arial"/>
              </a:rPr>
              <a:t>Je me présente </a:t>
            </a:r>
            <a:r>
              <a:rPr lang="fr-FR" sz="2000" spc="-145" dirty="0" smtClean="0">
                <a:solidFill>
                  <a:srgbClr val="FFC000"/>
                </a:solidFill>
                <a:latin typeface="Arial"/>
                <a:cs typeface="Arial"/>
              </a:rPr>
              <a:t>dans votre langue</a:t>
            </a:r>
            <a:r>
              <a:rPr lang="fr-FR" sz="2000" spc="-145" dirty="0" smtClean="0">
                <a:latin typeface="Arial"/>
                <a:cs typeface="Arial"/>
              </a:rPr>
              <a:t>, vous m’aidez ? </a:t>
            </a: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endParaRPr lang="fr-FR" sz="2000" spc="-145" dirty="0" smtClean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15"/>
              </a:spcBef>
              <a:buFont typeface="Wingdings" panose="05000000000000000000" pitchFamily="2" charset="2"/>
              <a:buChar char="ü"/>
            </a:pPr>
            <a:r>
              <a:rPr lang="fr-FR" sz="2000" spc="-145" dirty="0" smtClean="0">
                <a:solidFill>
                  <a:srgbClr val="FFC000"/>
                </a:solidFill>
                <a:latin typeface="Arial"/>
                <a:cs typeface="Arial"/>
              </a:rPr>
              <a:t>Le présent de l’indicatif </a:t>
            </a:r>
          </a:p>
          <a:p>
            <a:pPr marL="355600" indent="-342900">
              <a:lnSpc>
                <a:spcPct val="100000"/>
              </a:lnSpc>
              <a:spcBef>
                <a:spcPts val="1215"/>
              </a:spcBef>
              <a:buFontTx/>
              <a:buChar char="-"/>
            </a:pPr>
            <a:r>
              <a:rPr lang="fr-FR" sz="2000" spc="-145" dirty="0" smtClean="0">
                <a:latin typeface="Arial"/>
                <a:cs typeface="Arial"/>
              </a:rPr>
              <a:t>courts textes à jouer, s’approprier prosodie et phonèmes </a:t>
            </a:r>
          </a:p>
          <a:p>
            <a:pPr marL="355600" indent="-342900">
              <a:lnSpc>
                <a:spcPct val="100000"/>
              </a:lnSpc>
              <a:spcBef>
                <a:spcPts val="1215"/>
              </a:spcBef>
              <a:buFontTx/>
              <a:buChar char="-"/>
            </a:pPr>
            <a:r>
              <a:rPr lang="fr-FR" sz="2000" spc="-145" dirty="0">
                <a:latin typeface="Arial"/>
                <a:cs typeface="Arial"/>
              </a:rPr>
              <a:t>a</a:t>
            </a:r>
            <a:r>
              <a:rPr lang="fr-FR" sz="2000" spc="-145" dirty="0" smtClean="0">
                <a:latin typeface="Arial"/>
                <a:cs typeface="Arial"/>
              </a:rPr>
              <a:t>ctivités pour appréhender les difficultés grammaticales</a:t>
            </a: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lang="fr-FR" sz="2000" spc="-145" dirty="0" smtClean="0">
                <a:latin typeface="Arial"/>
                <a:cs typeface="Arial"/>
              </a:rPr>
              <a:t>      et syntaxiques  </a:t>
            </a:r>
          </a:p>
          <a:p>
            <a:pPr marL="355600" indent="-342900">
              <a:lnSpc>
                <a:spcPct val="100000"/>
              </a:lnSpc>
              <a:spcBef>
                <a:spcPts val="1215"/>
              </a:spcBef>
              <a:buFontTx/>
              <a:buChar char="-"/>
            </a:pPr>
            <a:r>
              <a:rPr lang="fr-FR" sz="2000" spc="-145" dirty="0">
                <a:latin typeface="Arial"/>
                <a:cs typeface="Arial"/>
              </a:rPr>
              <a:t>t</a:t>
            </a:r>
            <a:r>
              <a:rPr lang="fr-FR" sz="2000" spc="-145" dirty="0" smtClean="0">
                <a:latin typeface="Arial"/>
                <a:cs typeface="Arial"/>
              </a:rPr>
              <a:t>echniques sur les conjugaisons au présent des verbes à 1 base, 2 bases et 3 bases    </a:t>
            </a:r>
            <a:endParaRPr sz="2000" dirty="0">
              <a:latin typeface="Arial"/>
              <a:cs typeface="Arial"/>
            </a:endParaRPr>
          </a:p>
          <a:p>
            <a:pPr marL="355600" marR="5080" indent="-342900">
              <a:lnSpc>
                <a:spcPts val="2590"/>
              </a:lnSpc>
              <a:spcBef>
                <a:spcPts val="1445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  <a:tabLst>
                <a:tab pos="195580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15200" y="1981200"/>
            <a:ext cx="4572000" cy="2819400"/>
          </a:xfrm>
          <a:prstGeom prst="rect">
            <a:avLst/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000"/>
                      </a14:imgEffect>
                      <a14:imgEffect>
                        <a14:colorTemperature colorTemp="6600"/>
                      </a14:imgEffect>
                      <a14:imgEffect>
                        <a14:saturation sat="101000"/>
                      </a14:imgEffect>
                      <a14:imgEffect>
                        <a14:brightnessContrast bright="1000" contrast="1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effectLst>
            <a:outerShdw blurRad="63500" dist="50800" dir="5400000" algn="ctr" rotWithShape="0">
              <a:srgbClr val="000000">
                <a:alpha val="99000"/>
              </a:srgb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7118"/>
            <a:ext cx="1312173" cy="1110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0" y="637780"/>
            <a:ext cx="8928989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fr-FR" sz="2400" spc="-60" dirty="0"/>
              <a:t/>
            </a:r>
            <a:br>
              <a:rPr lang="fr-FR" sz="2400" spc="-60" dirty="0"/>
            </a:br>
            <a:r>
              <a:rPr lang="fr-FR" sz="2000" spc="-60" dirty="0" smtClean="0">
                <a:solidFill>
                  <a:srgbClr val="99CCFF"/>
                </a:solidFill>
              </a:rPr>
              <a:t/>
            </a:r>
            <a:br>
              <a:rPr lang="fr-FR" sz="2000" spc="-60" dirty="0" smtClean="0">
                <a:solidFill>
                  <a:srgbClr val="99CCFF"/>
                </a:solidFill>
              </a:rPr>
            </a:br>
            <a:endParaRPr sz="2000" spc="-60" dirty="0"/>
          </a:p>
        </p:txBody>
      </p:sp>
      <p:sp>
        <p:nvSpPr>
          <p:cNvPr id="3" name="object 3"/>
          <p:cNvSpPr txBox="1"/>
          <p:nvPr/>
        </p:nvSpPr>
        <p:spPr>
          <a:xfrm>
            <a:off x="223328" y="2007146"/>
            <a:ext cx="10224390" cy="5280292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15"/>
              </a:spcBef>
              <a:buFont typeface="Wingdings" panose="05000000000000000000" pitchFamily="2" charset="2"/>
              <a:buChar char="ü"/>
            </a:pPr>
            <a:r>
              <a:rPr lang="fr-FR" sz="2000" spc="-145" dirty="0" smtClean="0">
                <a:latin typeface="Arial"/>
                <a:cs typeface="Arial"/>
              </a:rPr>
              <a:t>Activités phonétiques et kinesthésiques sur le </a:t>
            </a: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lang="fr-FR" sz="2000" spc="-145" dirty="0">
                <a:latin typeface="Arial"/>
                <a:cs typeface="Arial"/>
              </a:rPr>
              <a:t> </a:t>
            </a:r>
            <a:r>
              <a:rPr lang="fr-FR" sz="2000" spc="-145" dirty="0" smtClean="0">
                <a:latin typeface="Arial"/>
                <a:cs typeface="Arial"/>
              </a:rPr>
              <a:t>   </a:t>
            </a:r>
            <a:r>
              <a:rPr lang="fr-FR" sz="2000" spc="-145" dirty="0" smtClean="0">
                <a:solidFill>
                  <a:srgbClr val="FFC000"/>
                </a:solidFill>
                <a:latin typeface="Arial"/>
                <a:cs typeface="Arial"/>
              </a:rPr>
              <a:t>passé-composé et l’imparfait </a:t>
            </a: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endParaRPr lang="fr-FR" sz="2000" spc="-145" dirty="0" smtClean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15"/>
              </a:spcBef>
              <a:buFont typeface="Wingdings" panose="05000000000000000000" pitchFamily="2" charset="2"/>
              <a:buChar char="ü"/>
            </a:pPr>
            <a:r>
              <a:rPr lang="fr-FR" sz="2000" spc="-145" dirty="0" smtClean="0">
                <a:solidFill>
                  <a:srgbClr val="FFC000"/>
                </a:solidFill>
                <a:latin typeface="Arial"/>
                <a:cs typeface="Arial"/>
              </a:rPr>
              <a:t>Le futur simple </a:t>
            </a:r>
            <a:r>
              <a:rPr lang="fr-FR" sz="2000" spc="-145" dirty="0" smtClean="0">
                <a:latin typeface="Arial"/>
                <a:cs typeface="Arial"/>
              </a:rPr>
              <a:t>et travail sur la perception et la production</a:t>
            </a: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lang="fr-FR" sz="2000" spc="-145" dirty="0">
                <a:latin typeface="Arial"/>
                <a:cs typeface="Arial"/>
              </a:rPr>
              <a:t> </a:t>
            </a:r>
            <a:r>
              <a:rPr lang="fr-FR" sz="2000" spc="-145" dirty="0" smtClean="0">
                <a:latin typeface="Arial"/>
                <a:cs typeface="Arial"/>
              </a:rPr>
              <a:t>    du phonème R</a:t>
            </a: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endParaRPr lang="fr-FR" sz="2000" spc="-145" dirty="0" smtClean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15"/>
              </a:spcBef>
              <a:buFont typeface="Wingdings" panose="05000000000000000000" pitchFamily="2" charset="2"/>
              <a:buChar char="ü"/>
            </a:pPr>
            <a:r>
              <a:rPr lang="fr-FR" sz="2000" spc="-145" dirty="0" smtClean="0">
                <a:latin typeface="Arial"/>
                <a:cs typeface="Arial"/>
              </a:rPr>
              <a:t>La </a:t>
            </a:r>
            <a:r>
              <a:rPr lang="fr-FR" sz="2000" spc="-145" dirty="0" smtClean="0">
                <a:solidFill>
                  <a:srgbClr val="FFC000"/>
                </a:solidFill>
                <a:latin typeface="Arial"/>
                <a:cs typeface="Arial"/>
              </a:rPr>
              <a:t>danse des verbes </a:t>
            </a:r>
          </a:p>
          <a:p>
            <a:pPr marL="12700" marR="5080">
              <a:lnSpc>
                <a:spcPts val="2590"/>
              </a:lnSpc>
              <a:spcBef>
                <a:spcPts val="1445"/>
              </a:spcBef>
              <a:tabLst>
                <a:tab pos="195580" algn="l"/>
              </a:tabLst>
            </a:pPr>
            <a:endParaRPr lang="fr-FR" sz="2000" dirty="0" smtClean="0">
              <a:latin typeface="Arial"/>
              <a:cs typeface="Arial"/>
            </a:endParaRPr>
          </a:p>
          <a:p>
            <a:pPr marL="355600" marR="5080" indent="-342900">
              <a:lnSpc>
                <a:spcPts val="2590"/>
              </a:lnSpc>
              <a:spcBef>
                <a:spcPts val="1445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lang="fr-FR" sz="2000" dirty="0">
                <a:solidFill>
                  <a:srgbClr val="FFC000"/>
                </a:solidFill>
                <a:latin typeface="Arial"/>
                <a:cs typeface="Arial"/>
              </a:rPr>
              <a:t>Temps d’échanges </a:t>
            </a:r>
            <a:r>
              <a:rPr lang="fr-FR" sz="2000" dirty="0">
                <a:latin typeface="Arial"/>
                <a:cs typeface="Arial"/>
              </a:rPr>
              <a:t>afin de s’approprier les différentes activités proposées : </a:t>
            </a:r>
            <a:r>
              <a:rPr lang="fr-FR" sz="2000" dirty="0" smtClean="0">
                <a:latin typeface="Arial"/>
                <a:cs typeface="Arial"/>
              </a:rPr>
              <a:t>adapter ce contenu </a:t>
            </a:r>
            <a:r>
              <a:rPr lang="fr-FR" sz="2000" dirty="0">
                <a:latin typeface="Arial"/>
                <a:cs typeface="Arial"/>
              </a:rPr>
              <a:t>en fonction du public, de l’effectif, de l’espace et autres contraintes éventuelles </a:t>
            </a:r>
          </a:p>
          <a:p>
            <a:pPr marL="12700">
              <a:lnSpc>
                <a:spcPct val="100000"/>
              </a:lnSpc>
              <a:spcBef>
                <a:spcPts val="1105"/>
              </a:spcBef>
              <a:tabLst>
                <a:tab pos="195580" algn="l"/>
              </a:tabLst>
            </a:pPr>
            <a:endParaRPr sz="24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0591"/>
            <a:ext cx="1312173" cy="11101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914400"/>
            <a:ext cx="4515627" cy="26874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9899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618141"/>
            <a:ext cx="8928989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fr-FR" sz="3200" spc="-315" dirty="0" smtClean="0">
                <a:latin typeface="Arial" panose="020B0604020202020204" pitchFamily="34" charset="0"/>
                <a:cs typeface="Arial" panose="020B0604020202020204" pitchFamily="34" charset="0"/>
              </a:rPr>
              <a:t>SITE INTERNET </a:t>
            </a:r>
            <a:r>
              <a:rPr lang="fr-FR" sz="3200" spc="-14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400" spc="-60" dirty="0"/>
              <a:t/>
            </a:r>
            <a:br>
              <a:rPr lang="fr-FR" sz="2400" spc="-60" dirty="0"/>
            </a:br>
            <a:r>
              <a:rPr lang="fr-FR" sz="2000" spc="-60" dirty="0" smtClean="0">
                <a:solidFill>
                  <a:srgbClr val="99CCFF"/>
                </a:solidFill>
              </a:rPr>
              <a:t/>
            </a:r>
            <a:br>
              <a:rPr lang="fr-FR" sz="2000" spc="-60" dirty="0" smtClean="0">
                <a:solidFill>
                  <a:srgbClr val="99CCFF"/>
                </a:solidFill>
              </a:rPr>
            </a:br>
            <a:endParaRPr sz="2000" spc="-60" dirty="0"/>
          </a:p>
        </p:txBody>
      </p:sp>
      <p:sp>
        <p:nvSpPr>
          <p:cNvPr id="3" name="object 3"/>
          <p:cNvSpPr txBox="1"/>
          <p:nvPr/>
        </p:nvSpPr>
        <p:spPr>
          <a:xfrm>
            <a:off x="3276600" y="2514600"/>
            <a:ext cx="10224390" cy="1620315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spcBef>
                <a:spcPts val="1215"/>
              </a:spcBef>
            </a:pPr>
            <a:r>
              <a:rPr lang="fr-FR" sz="3200" dirty="0">
                <a:solidFill>
                  <a:srgbClr val="FFC000"/>
                </a:solidFill>
              </a:rPr>
              <a:t>https://candyraluy.fr/</a:t>
            </a: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lang="fr-FR" sz="2000" spc="-145" dirty="0" smtClean="0">
                <a:latin typeface="Arial"/>
                <a:cs typeface="Arial"/>
              </a:rPr>
              <a:t> 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  <a:tabLst>
                <a:tab pos="195580" algn="l"/>
              </a:tabLst>
            </a:pPr>
            <a:endParaRPr sz="24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7" y="359309"/>
            <a:ext cx="1312173" cy="11101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4098339"/>
            <a:ext cx="3602736" cy="179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626</TotalTime>
  <Words>138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Century Gothic</vt:lpstr>
      <vt:lpstr>MV Boli</vt:lpstr>
      <vt:lpstr>Times New Roman</vt:lpstr>
      <vt:lpstr>Wingdings</vt:lpstr>
      <vt:lpstr>Wingdings 3</vt:lpstr>
      <vt:lpstr>Ion</vt:lpstr>
      <vt:lpstr>ENSEIGNER LE FRANÇAIS AUTREMENT :    MUSIQUE, RYTHME, POÉSIE CORPS &amp; MOUVEMENT    FORMATION DE FORMATEURS </vt:lpstr>
      <vt:lpstr>PROGRAMME  MATINÉE  (3h)  Des cours dynamiques qui priorisent la prononciation et le plaisir de s’exprimer</vt:lpstr>
      <vt:lpstr>PROGRAMME APRÈS-MIDI (3H)  Comment aborder la conjugaison de manière non conventionnelle  - pour développer les compétences communicatives et la confiance en soi - dynamiser la classe et favoriser la mémorisation  -------------------------------------------------------------------------------------------------------------------- </vt:lpstr>
      <vt:lpstr>  </vt:lpstr>
      <vt:lpstr>SITE INTERNET :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PhonÉtique et kinesthÉsie formation de formateurs</dc:title>
  <dc:creator>Ninou</dc:creator>
  <cp:lastModifiedBy>C</cp:lastModifiedBy>
  <cp:revision>68</cp:revision>
  <dcterms:created xsi:type="dcterms:W3CDTF">2019-04-24T20:20:31Z</dcterms:created>
  <dcterms:modified xsi:type="dcterms:W3CDTF">2024-02-29T13:50:43Z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2019-02-06T00:00:00Z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2019-04-24T00:00:00Z</vt:filetime>
  </property>
</Properties>
</file>